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8" r:id="rId5"/>
    <p:sldId id="279" r:id="rId6"/>
    <p:sldId id="280" r:id="rId7"/>
    <p:sldId id="281" r:id="rId8"/>
    <p:sldId id="282" r:id="rId9"/>
    <p:sldId id="308" r:id="rId10"/>
    <p:sldId id="284" r:id="rId11"/>
    <p:sldId id="285" r:id="rId12"/>
    <p:sldId id="283" r:id="rId13"/>
    <p:sldId id="287" r:id="rId14"/>
    <p:sldId id="288" r:id="rId15"/>
    <p:sldId id="286" r:id="rId16"/>
    <p:sldId id="289" r:id="rId17"/>
    <p:sldId id="290" r:id="rId18"/>
    <p:sldId id="291" r:id="rId19"/>
    <p:sldId id="292" r:id="rId20"/>
    <p:sldId id="301" r:id="rId21"/>
    <p:sldId id="305" r:id="rId22"/>
    <p:sldId id="294" r:id="rId23"/>
    <p:sldId id="306" r:id="rId24"/>
    <p:sldId id="295" r:id="rId25"/>
    <p:sldId id="296" r:id="rId26"/>
    <p:sldId id="297" r:id="rId27"/>
    <p:sldId id="300" r:id="rId28"/>
    <p:sldId id="309" r:id="rId29"/>
    <p:sldId id="298" r:id="rId30"/>
    <p:sldId id="299" r:id="rId31"/>
    <p:sldId id="307" r:id="rId32"/>
    <p:sldId id="302" r:id="rId33"/>
    <p:sldId id="303" r:id="rId34"/>
    <p:sldId id="304" r:id="rId35"/>
    <p:sldId id="277" r:id="rId36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08" autoAdjust="0"/>
  </p:normalViewPr>
  <p:slideViewPr>
    <p:cSldViewPr>
      <p:cViewPr>
        <p:scale>
          <a:sx n="99" d="100"/>
          <a:sy n="99" d="100"/>
        </p:scale>
        <p:origin x="-3240" y="-832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9450491-B263-47EF-8EE1-23B2FC9566C7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760" cy="1260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57480" y="6841800"/>
            <a:ext cx="251928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99640" y="6841800"/>
            <a:ext cx="647784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79640" y="6841800"/>
            <a:ext cx="540000" cy="5400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010" b="1">
                <a:latin typeface="Source Sans Pro Black"/>
              </a:rPr>
              <a:t>Click to edit the title text format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600" b="1">
                <a:latin typeface="Source Sans Pro Semibold"/>
              </a:rPr>
              <a:t>Click to edit the outline text format</a:t>
            </a:r>
            <a:endParaRPr/>
          </a:p>
          <a:p>
            <a:pPr lvl="1"/>
            <a:r>
              <a:rPr lang="en-US" sz="2200">
                <a:latin typeface="Source Sans Pro Light"/>
              </a:rPr>
              <a:t>Second Outline Level</a:t>
            </a:r>
            <a:endParaRPr/>
          </a:p>
          <a:p>
            <a:pPr lvl="2"/>
            <a:r>
              <a:rPr lang="en-US">
                <a:latin typeface="Source Sans Pro Light"/>
              </a:rPr>
              <a:t>Third Outline Level</a:t>
            </a:r>
            <a:endParaRPr/>
          </a:p>
          <a:p>
            <a:pPr lvl="3"/>
            <a:r>
              <a:rPr lang="en-US" sz="1600">
                <a:latin typeface="Source Sans Pro Light"/>
              </a:rPr>
              <a:t>Fourth Outline Level</a:t>
            </a:r>
            <a:endParaRPr/>
          </a:p>
          <a:p>
            <a:pPr lvl="4"/>
            <a:r>
              <a:rPr lang="en-US" sz="1600">
                <a:latin typeface="Source Sans Pro Light"/>
              </a:rPr>
              <a:t>Fifth Outline Level</a:t>
            </a:r>
            <a:endParaRPr/>
          </a:p>
          <a:p>
            <a:pPr lvl="5"/>
            <a:r>
              <a:rPr lang="en-US" sz="1600">
                <a:latin typeface="Source Sans Pro Light"/>
              </a:rPr>
              <a:t>Sixth Outline Level</a:t>
            </a:r>
            <a:endParaRPr/>
          </a:p>
          <a:p>
            <a:pPr lvl="6"/>
            <a:r>
              <a:rPr lang="en-US" sz="1600">
                <a:latin typeface="Source Sans Pro Light"/>
              </a:rPr>
              <a:t>Seventh Outline Level</a:t>
            </a:r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dt"/>
          </p:nvPr>
        </p:nvSpPr>
        <p:spPr>
          <a:xfrm>
            <a:off x="7557480" y="6841800"/>
            <a:ext cx="233928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ja-JP" b="1">
                <a:latin typeface="Source Sans Pro Black"/>
              </a:rPr>
              <a:t>&lt;date/time&gt;</a:t>
            </a:r>
            <a:endParaRPr/>
          </a:p>
        </p:txBody>
      </p:sp>
      <p:sp>
        <p:nvSpPr>
          <p:cNvPr id="46" name="PlaceHolder 8"/>
          <p:cNvSpPr>
            <a:spLocks noGrp="1"/>
          </p:cNvSpPr>
          <p:nvPr>
            <p:ph type="ftr"/>
          </p:nvPr>
        </p:nvSpPr>
        <p:spPr>
          <a:xfrm>
            <a:off x="1079640" y="6841800"/>
            <a:ext cx="323892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b="1">
                <a:latin typeface="Source Sans Pro Black"/>
              </a:rPr>
              <a:t>&lt;footer&gt;</a:t>
            </a:r>
            <a:endParaRPr/>
          </a:p>
        </p:txBody>
      </p:sp>
      <p:sp>
        <p:nvSpPr>
          <p:cNvPr id="47" name="PlaceHolder 9"/>
          <p:cNvSpPr>
            <a:spLocks noGrp="1"/>
          </p:cNvSpPr>
          <p:nvPr>
            <p:ph type="sldNum"/>
          </p:nvPr>
        </p:nvSpPr>
        <p:spPr>
          <a:xfrm>
            <a:off x="179640" y="6841800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84CCE589-BC79-4751-B99B-196E43FDACD7}" type="slidenum">
              <a:rPr lang="en-US" b="1">
                <a:latin typeface="Source Sans Pro Blac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chemeClr val="bg1"/>
                </a:solidFill>
                <a:latin typeface="Times New Roman"/>
                <a:cs typeface="Times New Roman"/>
              </a:rPr>
              <a:t>Buzzwords from </a:t>
            </a:r>
            <a:r>
              <a:rPr lang="en-US" sz="301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Oracle Code One - 2019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456840" y="1737720"/>
            <a:ext cx="310788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GraalVM</a:t>
            </a:r>
            <a:endParaRPr sz="2000" dirty="0"/>
          </a:p>
        </p:txBody>
      </p:sp>
      <p:sp>
        <p:nvSpPr>
          <p:cNvPr id="85" name="TextShape 3"/>
          <p:cNvSpPr txBox="1"/>
          <p:nvPr/>
        </p:nvSpPr>
        <p:spPr>
          <a:xfrm>
            <a:off x="466725" y="3248025"/>
            <a:ext cx="8991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Evolution of Server Side Java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Java EE to Jakarta EE</a:t>
            </a:r>
            <a:endParaRPr sz="2000" dirty="0"/>
          </a:p>
        </p:txBody>
      </p:sp>
      <p:sp>
        <p:nvSpPr>
          <p:cNvPr id="86" name="TextShape 4"/>
          <p:cNvSpPr txBox="1"/>
          <p:nvPr/>
        </p:nvSpPr>
        <p:spPr>
          <a:xfrm>
            <a:off x="466725" y="56102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JDK Features overview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Versions - 9,10,11,12,13</a:t>
            </a:r>
            <a:endParaRPr sz="2000" dirty="0"/>
          </a:p>
        </p:txBody>
      </p:sp>
      <p:sp>
        <p:nvSpPr>
          <p:cNvPr id="88" name="TextShape 6"/>
          <p:cNvSpPr txBox="1"/>
          <p:nvPr/>
        </p:nvSpPr>
        <p:spPr>
          <a:xfrm>
            <a:off x="466725" y="4010025"/>
            <a:ext cx="5943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Microprofile</a:t>
            </a:r>
            <a:endParaRPr sz="2000" dirty="0"/>
          </a:p>
        </p:txBody>
      </p:sp>
      <p:sp>
        <p:nvSpPr>
          <p:cNvPr id="14" name="TextShape 6"/>
          <p:cNvSpPr txBox="1"/>
          <p:nvPr/>
        </p:nvSpPr>
        <p:spPr>
          <a:xfrm>
            <a:off x="466725" y="2486025"/>
            <a:ext cx="57912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Micronaut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Helidon</a:t>
            </a:r>
            <a:endParaRPr sz="2000" dirty="0"/>
          </a:p>
        </p:txBody>
      </p:sp>
      <p:sp>
        <p:nvSpPr>
          <p:cNvPr id="15" name="TextShape 4"/>
          <p:cNvSpPr txBox="1"/>
          <p:nvPr/>
        </p:nvSpPr>
        <p:spPr>
          <a:xfrm>
            <a:off x="390525" y="47720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Cloud Native Architectures with Service Mesh</a:t>
            </a:r>
            <a:endParaRPr sz="2000" dirty="0"/>
          </a:p>
        </p:txBody>
      </p:sp>
      <p:sp>
        <p:nvSpPr>
          <p:cNvPr id="16" name="TextShape 4"/>
          <p:cNvSpPr txBox="1"/>
          <p:nvPr/>
        </p:nvSpPr>
        <p:spPr>
          <a:xfrm>
            <a:off x="542925" y="62960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Contributing to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Opensource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Memory Footprint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31242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4925" y="48482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05725" y="36290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198MB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59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Why care about startup and memory footprint</a:t>
            </a:r>
            <a:endParaRPr lang="en-US" sz="3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 descr="startup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3095625"/>
            <a:ext cx="3211696" cy="2130425"/>
          </a:xfrm>
          <a:prstGeom prst="rect">
            <a:avLst/>
          </a:prstGeom>
        </p:spPr>
      </p:pic>
      <p:sp>
        <p:nvSpPr>
          <p:cNvPr id="14" name="TextShape 3"/>
          <p:cNvSpPr txBox="1"/>
          <p:nvPr/>
        </p:nvSpPr>
        <p:spPr>
          <a:xfrm>
            <a:off x="6867525" y="46958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Startup time is very important when applications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autoscale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in large numbers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6638925" y="19526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Down time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During the scaling process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619125" y="19526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compute costs that can be saved on Memory and CPU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445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Supersonic Subatomic Java from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Redhat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9-10-02 at 5.0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724025"/>
            <a:ext cx="9448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-  Challenges for adoption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3925" y="1647825"/>
            <a:ext cx="250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Supported 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733925" y="1495425"/>
            <a:ext cx="4876800" cy="5181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24525" y="1647825"/>
            <a:ext cx="285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 with Caveats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2925" y="2257425"/>
            <a:ext cx="3733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Class loading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InvokeDynamic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&amp; method handles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Reflection Implementations</a:t>
            </a: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4925" y="2409825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Reflection(Manual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Proxy ( 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JNI ( manual list 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Static initializers ( eager )</a:t>
            </a:r>
          </a:p>
          <a:p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1925" y="1571625"/>
            <a:ext cx="4413065" cy="49530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6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71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2" y="1571625"/>
            <a:ext cx="970699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6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1200px-Eclipse_Foundation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257425"/>
            <a:ext cx="4409544" cy="14478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3" name="Picture 2" descr="javae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790825"/>
            <a:ext cx="4020207" cy="19812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4" name="Picture 3" descr="jakarta_ee_logo_schoon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4010025"/>
            <a:ext cx="4419601" cy="12954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4276725" y="3324225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2526" y="1724025"/>
            <a:ext cx="4876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725" y="5457825"/>
            <a:ext cx="54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EE 8 is transferred to Eclipse foundation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rom Oracle JCP in 2017 as EE4J project,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which now is called Jakarta EE 8 ( Released Sep 2018 ).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76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JavaEEToJakarta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541841"/>
            <a:ext cx="9528717" cy="49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microprofile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095625"/>
            <a:ext cx="4467225" cy="1576668"/>
          </a:xfrm>
          <a:prstGeom prst="rect">
            <a:avLst/>
          </a:prstGeom>
        </p:spPr>
      </p:pic>
      <p:sp>
        <p:nvSpPr>
          <p:cNvPr id="5" name="TextShape 3"/>
          <p:cNvSpPr txBox="1"/>
          <p:nvPr/>
        </p:nvSpPr>
        <p:spPr>
          <a:xfrm>
            <a:off x="619125" y="18002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Implements light weight specs which are needed for Modern cloud native apps.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TextShape 3"/>
          <p:cNvSpPr txBox="1"/>
          <p:nvPr/>
        </p:nvSpPr>
        <p:spPr>
          <a:xfrm>
            <a:off x="1000125" y="4772025"/>
            <a:ext cx="2819400" cy="129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It includes a subset of Java EE specs and also some new specs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needed for cloud native apps.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TextShape 3"/>
          <p:cNvSpPr txBox="1"/>
          <p:nvPr/>
        </p:nvSpPr>
        <p:spPr>
          <a:xfrm>
            <a:off x="5572125" y="1800225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Major vendors contribute toward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microprofile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and have their own implementations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6181725" y="4619625"/>
            <a:ext cx="3581400" cy="175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IBM Open Liberty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Payara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Micro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Apache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TomEE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Thorntail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( will now be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transferring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46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Roadmap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4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495425"/>
            <a:ext cx="9372600" cy="52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is it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V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3171825"/>
            <a:ext cx="4079875" cy="1831272"/>
          </a:xfrm>
          <a:prstGeom prst="rect">
            <a:avLst/>
          </a:prstGeom>
        </p:spPr>
      </p:pic>
      <p:sp>
        <p:nvSpPr>
          <p:cNvPr id="13" name="TextShape 3"/>
          <p:cNvSpPr txBox="1"/>
          <p:nvPr/>
        </p:nvSpPr>
        <p:spPr>
          <a:xfrm>
            <a:off x="1228725" y="15716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Universal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Virtual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Machine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4" name="TextShape 3"/>
          <p:cNvSpPr txBox="1"/>
          <p:nvPr/>
        </p:nvSpPr>
        <p:spPr>
          <a:xfrm>
            <a:off x="390525" y="5305425"/>
            <a:ext cx="426720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Polyglot VM that can run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Python, Ruby, R 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Scala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Kotlin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5572125" y="1571625"/>
            <a:ext cx="3592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 your programs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Blazing fast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7629525" y="32480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Very low memory foot print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7" name="TextShape 3"/>
          <p:cNvSpPr txBox="1"/>
          <p:nvPr/>
        </p:nvSpPr>
        <p:spPr>
          <a:xfrm>
            <a:off x="5343525" y="5686425"/>
            <a:ext cx="4114801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 builder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8" name="TextShape 3"/>
          <p:cNvSpPr txBox="1"/>
          <p:nvPr/>
        </p:nvSpPr>
        <p:spPr>
          <a:xfrm>
            <a:off x="-21634" y="3248025"/>
            <a:ext cx="31242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Written in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and is 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Opensource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support Graph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upportingMPnJ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800225"/>
            <a:ext cx="9229725" cy="41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1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Cheat Sheet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89891"/>
              </p:ext>
            </p:extLst>
          </p:nvPr>
        </p:nvGraphicFramePr>
        <p:xfrm>
          <a:off x="161925" y="1571631"/>
          <a:ext cx="9525000" cy="5181600"/>
        </p:xfrm>
        <a:graphic>
          <a:graphicData uri="http://schemas.openxmlformats.org/drawingml/2006/table">
            <a:tbl>
              <a:tblPr/>
              <a:tblGrid>
                <a:gridCol w="4191000"/>
                <a:gridCol w="5334000"/>
              </a:tblGrid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MicroProfile Specification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Quarkus Dependency ( Maven group:artifact 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io.quarkus:quarkus-arc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JAX-RS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io.quarkus:quarkus-resteasy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io.quarkus:quarkus-jsonp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io.quarkus:quarkus-jsonb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N/A. Included by default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 Client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io.quarkus:quarkus-smallrye-rest-client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Fault 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io.quarkus:quarkus-smallrye-fault-tolerance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Check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io.quarkus:quarkus-smallrye-health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JWT Security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io.quarkus:quarkus-smallrye-jwt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OpenAPI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io.quarkus:quarkus-smallrye-openapi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OpenTracing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io.quarkus:quarkus-smallrye-opentracing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Streams Operators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io.quarkus:quarkus-smallrye-reactive-streams-operators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Messaging (Draft)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io.quarkus:quarkus-smallrye-reactive-messaging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74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Miproprofile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- Demo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95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Brief History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1.05.3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571625"/>
            <a:ext cx="96503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Evolution from 2014 to 2018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867525" cy="47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Netflix OSS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9-10-03 at 11.11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57425"/>
            <a:ext cx="8467725" cy="4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ISTIO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ISTIO-Arch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1190625"/>
            <a:ext cx="10077450" cy="56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istio-and-kuberne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019425"/>
            <a:ext cx="3581400" cy="2387600"/>
          </a:xfrm>
          <a:prstGeom prst="rect">
            <a:avLst/>
          </a:prstGeom>
        </p:spPr>
      </p:pic>
      <p:sp>
        <p:nvSpPr>
          <p:cNvPr id="6" name="TextShape 3"/>
          <p:cNvSpPr txBox="1"/>
          <p:nvPr/>
        </p:nvSpPr>
        <p:spPr>
          <a:xfrm>
            <a:off x="161925" y="18002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Traffic Management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(Routing/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loadbalancing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Shape 3"/>
          <p:cNvSpPr txBox="1"/>
          <p:nvPr/>
        </p:nvSpPr>
        <p:spPr>
          <a:xfrm>
            <a:off x="6867525" y="18002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Policies and Security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(Authorization/Authentication for Service to Service communication)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Shape 3"/>
          <p:cNvSpPr txBox="1"/>
          <p:nvPr/>
        </p:nvSpPr>
        <p:spPr>
          <a:xfrm>
            <a:off x="161925" y="4086225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Observability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( Service Discovery and Circuit breaking features )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7172325" y="3781425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Performance and Scalability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(monitoring and sending telemetry and performance details )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Shape 3"/>
          <p:cNvSpPr txBox="1"/>
          <p:nvPr/>
        </p:nvSpPr>
        <p:spPr>
          <a:xfrm>
            <a:off x="6334125" y="5762625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352659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Before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0.31.4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571625"/>
            <a:ext cx="9220200" cy="49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After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571625"/>
            <a:ext cx="9242619" cy="50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95325" y="3019425"/>
            <a:ext cx="24384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95325" y="4695825"/>
            <a:ext cx="251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266649" y="3552825"/>
            <a:ext cx="4343400" cy="2286000"/>
            <a:chOff x="5038725" y="1571625"/>
            <a:chExt cx="4343400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038725" y="3324225"/>
              <a:ext cx="4343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cxnSp>
        <p:nvCxnSpPr>
          <p:cNvPr id="66" name="Elbow Connector 65"/>
          <p:cNvCxnSpPr>
            <a:stCxn id="10" idx="3"/>
            <a:endCxn id="72" idx="1"/>
          </p:cNvCxnSpPr>
          <p:nvPr/>
        </p:nvCxnSpPr>
        <p:spPr>
          <a:xfrm flipV="1">
            <a:off x="3209925" y="2905125"/>
            <a:ext cx="1981200" cy="2133600"/>
          </a:xfrm>
          <a:prstGeom prst="bentConnector3">
            <a:avLst>
              <a:gd name="adj1" fmla="val 6489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" idx="2"/>
          </p:cNvCxnSpPr>
          <p:nvPr/>
        </p:nvCxnSpPr>
        <p:spPr>
          <a:xfrm rot="16200000" flipH="1">
            <a:off x="1762125" y="3857625"/>
            <a:ext cx="990600" cy="6858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576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Traditional JIT compilation at a high-level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60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00" dirty="0">
                <a:solidFill>
                  <a:schemeClr val="bg1"/>
                </a:solidFill>
                <a:latin typeface="Times New Roman"/>
                <a:cs typeface="Times New Roman"/>
              </a:rPr>
              <a:t>JDK Features overview – Versions - 9,10,11,12,13</a:t>
            </a:r>
            <a:endParaRPr lang="en-US"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java-release-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495425"/>
            <a:ext cx="9372600" cy="53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- Why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question-mark-1829459_960_7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3171825"/>
            <a:ext cx="3055196" cy="2310653"/>
          </a:xfrm>
          <a:prstGeom prst="rect">
            <a:avLst/>
          </a:prstGeom>
        </p:spPr>
      </p:pic>
      <p:sp>
        <p:nvSpPr>
          <p:cNvPr id="8" name="TextShape 3"/>
          <p:cNvSpPr txBox="1"/>
          <p:nvPr/>
        </p:nvSpPr>
        <p:spPr>
          <a:xfrm>
            <a:off x="5038725" y="17240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Opportunity to get Involved in the Community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238125" y="51530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eet new people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rom different industries and different skill sets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TextShape 3"/>
          <p:cNvSpPr txBox="1"/>
          <p:nvPr/>
        </p:nvSpPr>
        <p:spPr>
          <a:xfrm>
            <a:off x="466725" y="1876425"/>
            <a:ext cx="28194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Opportunity to get recognized in global forums for any great work you do for community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TextShape 3"/>
          <p:cNvSpPr txBox="1"/>
          <p:nvPr/>
        </p:nvSpPr>
        <p:spPr>
          <a:xfrm>
            <a:off x="7392453" y="2486025"/>
            <a:ext cx="2667000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Improve you software skills and engineering processes from different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oragnizations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TextShape 3"/>
          <p:cNvSpPr txBox="1"/>
          <p:nvPr/>
        </p:nvSpPr>
        <p:spPr>
          <a:xfrm>
            <a:off x="6867525" y="4086225"/>
            <a:ext cx="2667000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Experience working with distributed teams spread across globe.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5419725" y="56864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Business Opportunity for your work.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337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to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5" y="1419225"/>
            <a:ext cx="9220200" cy="54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Documentation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Website fixes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Code tests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Code examples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Coverage </a:t>
            </a:r>
            <a:r>
              <a:rPr lang="en-US" sz="2300" dirty="0">
                <a:solidFill>
                  <a:srgbClr val="FF0000"/>
                </a:solidFill>
                <a:latin typeface="Times New Roman"/>
                <a:cs typeface="Times New Roman"/>
              </a:rPr>
              <a:t>increase for unit, integration, </a:t>
            </a: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performance and </a:t>
            </a:r>
            <a:r>
              <a:rPr lang="en-US" sz="2300" dirty="0">
                <a:solidFill>
                  <a:srgbClr val="FF0000"/>
                </a:solidFill>
                <a:latin typeface="Times New Roman"/>
                <a:cs typeface="Times New Roman"/>
              </a:rPr>
              <a:t>static </a:t>
            </a: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tests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New features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Dependencies updates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Workshops</a:t>
            </a: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93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to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125" y="1724025"/>
            <a:ext cx="9067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Source Code Repositories </a:t>
            </a:r>
            <a:r>
              <a:rPr lang="mr-IN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GitHub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Forking work flow</a:t>
            </a:r>
          </a:p>
          <a:p>
            <a:pPr marL="342900" indent="-342900">
              <a:buFont typeface="Arial"/>
              <a:buChar char="•"/>
            </a:pPr>
            <a:endParaRPr lang="en-US" sz="26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JIRA and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Bugzilla</a:t>
            </a:r>
            <a:endParaRPr lang="en-US" sz="26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Project Mailing lists 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Dev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discussion Groups (Google groups/Yahoo groups )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Instant Messaging/Chat (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Gitter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, Slack,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)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Video Communications ( Google hangouts, Zoom,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skype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754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656160" y="2835360"/>
            <a:ext cx="180720" cy="43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1370880" y="2202120"/>
            <a:ext cx="5714640" cy="379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9125" y="2638425"/>
            <a:ext cx="2819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19125" y="37814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038726" y="3552825"/>
            <a:ext cx="4571324" cy="2286000"/>
            <a:chOff x="4370396" y="1571625"/>
            <a:chExt cx="5011729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370396" y="3324225"/>
              <a:ext cx="5011729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Execute 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</a:t>
            </a:r>
            <a:r>
              <a:rPr lang="mr-IN" dirty="0" smtClean="0"/>
              <a:t>–</a:t>
            </a:r>
            <a:r>
              <a:rPr lang="en-US" dirty="0" smtClean="0"/>
              <a:t>XX </a:t>
            </a:r>
            <a:r>
              <a:rPr lang="en-US" dirty="0" err="1" smtClean="0"/>
              <a:t>AOTLibrary</a:t>
            </a:r>
            <a:r>
              <a:rPr lang="en-US" dirty="0" smtClean="0"/>
              <a:t>=Hello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4649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Graal</a:t>
            </a:r>
            <a:r>
              <a:rPr lang="en-US" sz="2400" dirty="0" smtClean="0"/>
              <a:t> Compilation at a high-level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0725" y="3324225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19125" y="48482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Jaotc</a:t>
            </a:r>
            <a:r>
              <a:rPr lang="en-US" sz="1600" dirty="0" smtClean="0"/>
              <a:t> </a:t>
            </a:r>
            <a:r>
              <a:rPr lang="en-US" sz="1600" dirty="0" err="1" smtClean="0"/>
              <a:t>Hello.class</a:t>
            </a:r>
            <a:endParaRPr lang="en-US" sz="1600" dirty="0" smtClean="0"/>
          </a:p>
          <a:p>
            <a:pPr algn="ctr"/>
            <a:r>
              <a:rPr lang="en-US" sz="1600" dirty="0" smtClean="0"/>
              <a:t> ( AOT compilation 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1914525" y="4391025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72" idx="1"/>
          </p:cNvCxnSpPr>
          <p:nvPr/>
        </p:nvCxnSpPr>
        <p:spPr>
          <a:xfrm flipV="1">
            <a:off x="3514725" y="2905125"/>
            <a:ext cx="1676400" cy="2247900"/>
          </a:xfrm>
          <a:prstGeom prst="bentConnector3">
            <a:avLst>
              <a:gd name="adj1" fmla="val 6377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19725" y="3171825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0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Architecture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ArchitectureOne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647824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 Hello World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59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are they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Helid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800225"/>
            <a:ext cx="4267200" cy="1371600"/>
          </a:xfrm>
          <a:prstGeom prst="rect">
            <a:avLst/>
          </a:prstGeom>
        </p:spPr>
      </p:pic>
      <p:pic>
        <p:nvPicPr>
          <p:cNvPr id="3" name="Picture 2" descr="Micronaut_OG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248025"/>
            <a:ext cx="3657600" cy="2001673"/>
          </a:xfrm>
          <a:prstGeom prst="rect">
            <a:avLst/>
          </a:prstGeom>
        </p:spPr>
      </p:pic>
      <p:pic>
        <p:nvPicPr>
          <p:cNvPr id="5" name="Picture 4" descr="quarkus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5610225"/>
            <a:ext cx="3984171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4925" y="1495425"/>
            <a:ext cx="472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Light weight Frame works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Built to apply the benefits of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GraalVM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Oracle’s and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Redhat’s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is kind of independent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All these projects are intended for micro service development using light weight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specification from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microprofile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and EE8 .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Anything extra can be added or configured to the project using extensions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87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How do they Work ??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Shape 3"/>
          <p:cNvSpPr txBox="1"/>
          <p:nvPr/>
        </p:nvSpPr>
        <p:spPr>
          <a:xfrm>
            <a:off x="619125" y="18764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Do all the hard work at build time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2" name="TextShape 3"/>
          <p:cNvSpPr txBox="1"/>
          <p:nvPr/>
        </p:nvSpPr>
        <p:spPr>
          <a:xfrm>
            <a:off x="5800725" y="1876425"/>
            <a:ext cx="3048000" cy="175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Minimize the amount of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Metaspace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needed for JIT compilation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4962525" y="4924425"/>
            <a:ext cx="3810000" cy="175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Use Native-Image from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Graal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-VM to build on top of what 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already pre-compiled and optimized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14" name="Picture 13" descr="quarkus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3705225"/>
            <a:ext cx="398417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Startup Time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9718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93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10.5ms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33925" y="48482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979ms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8125" y="36290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1967ms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983ms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4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24129</TotalTime>
  <Words>987</Words>
  <Application>Microsoft Macintosh PowerPoint</Application>
  <PresentationFormat>Custom</PresentationFormat>
  <Paragraphs>222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Koganti </dc:creator>
  <cp:lastModifiedBy>Hello World</cp:lastModifiedBy>
  <cp:revision>391</cp:revision>
  <dcterms:created xsi:type="dcterms:W3CDTF">2015-11-09T18:12:31Z</dcterms:created>
  <dcterms:modified xsi:type="dcterms:W3CDTF">2019-10-18T17:53:42Z</dcterms:modified>
  <dc:language>en-US</dc:language>
</cp:coreProperties>
</file>